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3" r:id="rId3"/>
    <p:sldId id="260" r:id="rId4"/>
    <p:sldId id="275" r:id="rId5"/>
    <p:sldId id="277" r:id="rId6"/>
    <p:sldId id="278" r:id="rId7"/>
    <p:sldId id="279" r:id="rId8"/>
    <p:sldId id="280" r:id="rId9"/>
    <p:sldId id="281" r:id="rId10"/>
    <p:sldId id="282" r:id="rId11"/>
    <p:sldId id="283" r:id="rId12"/>
    <p:sldId id="274" r:id="rId13"/>
    <p:sldId id="276" r:id="rId14"/>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2" autoAdjust="0"/>
    <p:restoredTop sz="69749" autoAdjust="0"/>
  </p:normalViewPr>
  <p:slideViewPr>
    <p:cSldViewPr snapToGrid="0" snapToObjects="1">
      <p:cViewPr varScale="1">
        <p:scale>
          <a:sx n="92" d="100"/>
          <a:sy n="92" d="100"/>
        </p:scale>
        <p:origin x="-1230" y="-102"/>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27.08.2017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27.08.2017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27.08.2017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27.08.2017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27.08.2017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27.08.2017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Computational mesh description</a:t>
            </a:r>
            <a:endParaRPr lang="en-US" dirty="0"/>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smtClean="0"/>
              <a:t>Fine </a:t>
            </a:r>
            <a:r>
              <a:rPr lang="en-US" sz="1400" dirty="0"/>
              <a:t>mesh size, typically equal to 3 mm.</a:t>
            </a:r>
          </a:p>
          <a:p>
            <a:pPr marL="285750" indent="-285750">
              <a:buFont typeface="Arial" pitchFamily="34" charset="0"/>
              <a:buChar char="•"/>
            </a:pPr>
            <a:r>
              <a:rPr lang="en-US" sz="1400" dirty="0" smtClean="0"/>
              <a:t>Course </a:t>
            </a:r>
            <a:r>
              <a:rPr lang="en-US" sz="1400" dirty="0"/>
              <a:t>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:Different mesh regions</a:t>
            </a:r>
            <a:endParaRPr lang="en-GB" sz="800" baseline="30000" dirty="0"/>
          </a:p>
        </p:txBody>
      </p:sp>
    </p:spTree>
    <p:extLst>
      <p:ext uri="{BB962C8B-B14F-4D97-AF65-F5344CB8AC3E}">
        <p14:creationId xmlns:p14="http://schemas.microsoft.com/office/powerpoint/2010/main" val="21228840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Load introduction and boundary condition</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 Fixed boundary condition</a:t>
            </a:r>
            <a:endParaRPr lang="en-GB" sz="800" baseline="30000" dirty="0"/>
          </a:p>
        </p:txBody>
      </p:sp>
      <p:sp>
        <p:nvSpPr>
          <p:cNvPr id="12" name="TextBox 11"/>
          <p:cNvSpPr txBox="1"/>
          <p:nvPr/>
        </p:nvSpPr>
        <p:spPr>
          <a:xfrm>
            <a:off x="6997789" y="5972352"/>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 Load introduction points</a:t>
            </a:r>
            <a:endParaRPr lang="en-GB" sz="800" baseline="30000" dirty="0"/>
          </a:p>
        </p:txBody>
      </p:sp>
    </p:spTree>
    <p:extLst>
      <p:ext uri="{BB962C8B-B14F-4D97-AF65-F5344CB8AC3E}">
        <p14:creationId xmlns:p14="http://schemas.microsoft.com/office/powerpoint/2010/main" val="39860123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Model analysis</a:t>
            </a:r>
            <a:endParaRPr lang="de-CH" dirty="0"/>
          </a:p>
        </p:txBody>
      </p:sp>
      <p:sp>
        <p:nvSpPr>
          <p:cNvPr id="16" name="TextBox 15"/>
          <p:cNvSpPr txBox="1"/>
          <p:nvPr/>
        </p:nvSpPr>
        <p:spPr>
          <a:xfrm>
            <a:off x="325625" y="1154895"/>
            <a:ext cx="7082635" cy="369332"/>
          </a:xfrm>
          <a:prstGeom prst="rect">
            <a:avLst/>
          </a:prstGeom>
          <a:noFill/>
        </p:spPr>
        <p:txBody>
          <a:bodyPr wrap="square" rtlCol="0">
            <a:spAutoFit/>
          </a:bodyPr>
          <a:lstStyle/>
          <a:p>
            <a:r>
              <a:rPr lang="en-US" dirty="0" smtClean="0"/>
              <a:t>Artificial static energy dissipation using constant damping factor (c)</a:t>
            </a:r>
            <a:endParaRPr lang="en-US" dirty="0"/>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110" t="10195" r="7864"/>
          <a:stretch/>
        </p:blipFill>
        <p:spPr>
          <a:xfrm>
            <a:off x="431631" y="1943099"/>
            <a:ext cx="6096169" cy="368974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GB" sz="800" dirty="0" smtClean="0"/>
              <a:t>For c = 10</a:t>
            </a:r>
            <a:r>
              <a:rPr lang="en-GB" sz="800" baseline="30000" dirty="0" smtClean="0"/>
              <a:t>-6</a:t>
            </a:r>
            <a:endParaRPr lang="en-GB" sz="800" baseline="30000" dirty="0"/>
          </a:p>
        </p:txBody>
      </p:sp>
      <p:sp>
        <p:nvSpPr>
          <p:cNvPr id="27" name="TextBox 26"/>
          <p:cNvSpPr txBox="1"/>
          <p:nvPr/>
        </p:nvSpPr>
        <p:spPr>
          <a:xfrm>
            <a:off x="7708069" y="6093282"/>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GB" sz="800" dirty="0" smtClean="0"/>
              <a:t>For c = 10</a:t>
            </a:r>
            <a:r>
              <a:rPr lang="en-GB" sz="800" baseline="30000" dirty="0"/>
              <a:t>-</a:t>
            </a:r>
            <a:r>
              <a:rPr lang="en-GB" sz="800" baseline="30000" dirty="0" smtClean="0"/>
              <a:t>9</a:t>
            </a:r>
            <a:endParaRPr lang="en-GB" sz="800" baseline="30000" dirty="0"/>
          </a:p>
        </p:txBody>
      </p:sp>
      <p:sp>
        <p:nvSpPr>
          <p:cNvPr id="28" name="TextBox 27"/>
          <p:cNvSpPr txBox="1"/>
          <p:nvPr/>
        </p:nvSpPr>
        <p:spPr>
          <a:xfrm>
            <a:off x="1485282" y="5632840"/>
            <a:ext cx="3988865" cy="215444"/>
          </a:xfrm>
          <a:prstGeom prst="rect">
            <a:avLst/>
          </a:prstGeom>
          <a:noFill/>
        </p:spPr>
        <p:txBody>
          <a:bodyPr wrap="square" rtlCol="0">
            <a:spAutoFit/>
          </a:bodyPr>
          <a:lstStyle/>
          <a:p>
            <a:pPr algn="ctr"/>
            <a:r>
              <a:rPr lang="en-US" sz="800" b="1" dirty="0" smtClean="0"/>
              <a:t>Fig X</a:t>
            </a:r>
            <a:r>
              <a:rPr lang="en-US" sz="800" dirty="0" smtClean="0"/>
              <a:t>: Displacement-force curve for various values of constant damping factor c</a:t>
            </a:r>
            <a:endParaRPr lang="en-GB" sz="8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References</a:t>
            </a:r>
            <a:endParaRPr lang="de-CH" dirty="0"/>
          </a:p>
        </p:txBody>
      </p:sp>
      <p:sp>
        <p:nvSpPr>
          <p:cNvPr id="8" name="TextBox 7"/>
          <p:cNvSpPr txBox="1"/>
          <p:nvPr/>
        </p:nvSpPr>
        <p:spPr>
          <a:xfrm>
            <a:off x="609600" y="1419225"/>
            <a:ext cx="10972800" cy="1815882"/>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a:t>
            </a:r>
            <a:r>
              <a:rPr lang="en-US" sz="1400" dirty="0" smtClean="0"/>
              <a:t>laminated </a:t>
            </a:r>
            <a:r>
              <a:rPr lang="en-US" sz="1400" dirty="0"/>
              <a:t>composite plates by controllable shear stress transfer,” in Composites Part A: Applied </a:t>
            </a:r>
            <a:r>
              <a:rPr lang="en-US" sz="1400" dirty="0" smtClean="0"/>
              <a:t>Science and </a:t>
            </a:r>
            <a:r>
              <a:rPr lang="en-US" sz="1400" dirty="0"/>
              <a:t>Manufacturing, vol. 43, pp. 1709–1716, 2012</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W</a:t>
            </a:r>
            <a:r>
              <a:rPr lang="en-US" sz="1400" dirty="0"/>
              <a:t>.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a:t>
            </a:r>
            <a:r>
              <a:rPr lang="en-US" sz="1400" dirty="0" smtClean="0"/>
              <a:t>by adjustable </a:t>
            </a:r>
            <a:r>
              <a:rPr lang="en-US" sz="1400" dirty="0"/>
              <a:t>shear </a:t>
            </a:r>
            <a:r>
              <a:rPr lang="en-US" sz="1400" dirty="0" err="1"/>
              <a:t>centre</a:t>
            </a:r>
            <a:r>
              <a:rPr lang="en-US" sz="1400" dirty="0"/>
              <a:t> location,” </a:t>
            </a:r>
            <a:r>
              <a:rPr lang="en-US" sz="1400" i="1" dirty="0"/>
              <a:t>Journal of Intelligent Material Systems and Structures</a:t>
            </a:r>
            <a:r>
              <a:rPr lang="en-US" sz="1400" dirty="0"/>
              <a:t>, vol. </a:t>
            </a:r>
            <a:r>
              <a:rPr lang="en-US" sz="1400" dirty="0" smtClean="0"/>
              <a:t>24, no</a:t>
            </a:r>
            <a:r>
              <a:rPr lang="en-US" sz="1400" dirty="0"/>
              <a:t>. 3, pp. 334–346, 2013</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G</a:t>
            </a:r>
            <a:r>
              <a:rPr lang="en-US" sz="1400" dirty="0"/>
              <a:t>. Ramstein, </a:t>
            </a:r>
            <a:r>
              <a:rPr lang="en-US" sz="1400" i="1" dirty="0"/>
              <a:t>Experimental Validation of Chiral Structures with Local Controlled </a:t>
            </a:r>
            <a:r>
              <a:rPr lang="en-US" sz="1400" i="1" dirty="0" smtClean="0"/>
              <a:t>Instabilities</a:t>
            </a:r>
            <a:r>
              <a:rPr lang="en-US" sz="1400" dirty="0" smtClean="0"/>
              <a:t>. Semester </a:t>
            </a:r>
            <a:r>
              <a:rPr lang="en-US" sz="1400" dirty="0"/>
              <a:t>project no. 16-015, ETH Zürich, 2016.</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1" y="1842629"/>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647013"/>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39752" y="5728734"/>
            <a:ext cx="2406213" cy="369332"/>
          </a:xfrm>
          <a:prstGeom prst="rect">
            <a:avLst/>
          </a:prstGeom>
          <a:noFill/>
        </p:spPr>
        <p:txBody>
          <a:bodyPr wrap="square" rtlCol="0">
            <a:spAutoFit/>
          </a:bodyPr>
          <a:lstStyle/>
          <a:p>
            <a:pPr algn="ctr"/>
            <a:r>
              <a:rPr lang="de-CH" dirty="0"/>
              <a:t>Raither(2013) </a:t>
            </a:r>
            <a:endParaRPr lang="en-US"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628727"/>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876154"/>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8" y="950218"/>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smtClean="0"/>
              <a:t>Working principle, </a:t>
            </a:r>
            <a:r>
              <a:rPr lang="en-US" sz="800" dirty="0" err="1" smtClean="0"/>
              <a:t>Raither</a:t>
            </a:r>
            <a:r>
              <a:rPr lang="en-US" sz="800" dirty="0" smtClean="0"/>
              <a:t> (2013)</a:t>
            </a:r>
            <a:endParaRPr lang="en-GB" sz="800" baseline="30000" dirty="0"/>
          </a:p>
        </p:txBody>
      </p:sp>
      <p:sp>
        <p:nvSpPr>
          <p:cNvPr id="22" name="TextBox 21"/>
          <p:cNvSpPr txBox="1"/>
          <p:nvPr/>
        </p:nvSpPr>
        <p:spPr>
          <a:xfrm>
            <a:off x="7593493" y="3305065"/>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a:t>
            </a:r>
            <a:r>
              <a:rPr lang="en-US" sz="800" dirty="0" smtClean="0"/>
              <a:t>Time-variable lamination in </a:t>
            </a:r>
            <a:r>
              <a:rPr lang="en-US" sz="800" dirty="0"/>
              <a:t>laminate composite shells, </a:t>
            </a:r>
            <a:r>
              <a:rPr lang="en-US" sz="800" dirty="0" err="1" smtClean="0"/>
              <a:t>Raither</a:t>
            </a:r>
            <a:r>
              <a:rPr lang="en-US" sz="800" dirty="0" smtClean="0"/>
              <a:t> (2012)</a:t>
            </a:r>
            <a:endParaRPr lang="en-GB" sz="800" baseline="30000" dirty="0"/>
          </a:p>
        </p:txBody>
      </p:sp>
      <p:sp>
        <p:nvSpPr>
          <p:cNvPr id="24" name="TextBox 23"/>
          <p:cNvSpPr txBox="1"/>
          <p:nvPr/>
        </p:nvSpPr>
        <p:spPr>
          <a:xfrm>
            <a:off x="7527054" y="6177242"/>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a:t>
            </a:r>
            <a:r>
              <a:rPr lang="en-US" sz="800" dirty="0" smtClean="0"/>
              <a:t>Time-variable lamination in </a:t>
            </a:r>
            <a:r>
              <a:rPr lang="en-US" sz="800" dirty="0"/>
              <a:t>laminate composite shells, </a:t>
            </a:r>
            <a:r>
              <a:rPr lang="en-US" sz="800" dirty="0" err="1" smtClean="0"/>
              <a:t>Raither</a:t>
            </a:r>
            <a:r>
              <a:rPr lang="en-US" sz="800" dirty="0" smtClean="0"/>
              <a:t> (2012)</a:t>
            </a:r>
            <a:endParaRPr lang="en-GB" sz="800" baseline="30000" dirty="0"/>
          </a:p>
        </p:txBody>
      </p:sp>
      <p:sp>
        <p:nvSpPr>
          <p:cNvPr id="25" name="TextBox 24"/>
          <p:cNvSpPr txBox="1"/>
          <p:nvPr/>
        </p:nvSpPr>
        <p:spPr>
          <a:xfrm>
            <a:off x="642867" y="6114198"/>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a:t>
            </a:r>
            <a:r>
              <a:rPr lang="en-US" sz="800" dirty="0" smtClean="0"/>
              <a:t>Chiral structures in lattice</a:t>
            </a:r>
            <a:endParaRPr lang="en-GB" sz="8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Working principle for the proposed technology</a:t>
            </a:r>
            <a:endParaRPr lang="de-CH" dirty="0"/>
          </a:p>
        </p:txBody>
      </p:sp>
      <p:sp>
        <p:nvSpPr>
          <p:cNvPr id="16" name="TextBox 15"/>
          <p:cNvSpPr txBox="1"/>
          <p:nvPr/>
        </p:nvSpPr>
        <p:spPr>
          <a:xfrm>
            <a:off x="325625" y="1154895"/>
            <a:ext cx="7082635" cy="369332"/>
          </a:xfrm>
          <a:prstGeom prst="rect">
            <a:avLst/>
          </a:prstGeom>
          <a:noFill/>
        </p:spPr>
        <p:txBody>
          <a:bodyPr wrap="square" rtlCol="0">
            <a:spAutoFit/>
          </a:bodyPr>
          <a:lstStyle/>
          <a:p>
            <a:r>
              <a:rPr lang="en-US" dirty="0" smtClean="0"/>
              <a:t>Elastic instabilities induced on the chiral elements ligaments</a:t>
            </a:r>
            <a:endParaRPr lang="en-US" dirty="0"/>
          </a:p>
        </p:txBody>
      </p:sp>
      <p:grpSp>
        <p:nvGrpSpPr>
          <p:cNvPr id="11" name="Group 10"/>
          <p:cNvGrpSpPr/>
          <p:nvPr/>
        </p:nvGrpSpPr>
        <p:grpSpPr>
          <a:xfrm>
            <a:off x="1363218" y="2504289"/>
            <a:ext cx="10024400" cy="3675827"/>
            <a:chOff x="1372725" y="2076589"/>
            <a:chExt cx="10024400" cy="36758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725" y="2308874"/>
              <a:ext cx="5007447" cy="2888090"/>
            </a:xfrm>
            <a:prstGeom prst="rect">
              <a:avLst/>
            </a:prstGeom>
          </p:spPr>
        </p:pic>
        <p:sp>
          <p:nvSpPr>
            <p:cNvPr id="9" name="TextBox 8"/>
            <p:cNvSpPr txBox="1"/>
            <p:nvPr/>
          </p:nvSpPr>
          <p:spPr>
            <a:xfrm>
              <a:off x="1627371" y="5321528"/>
              <a:ext cx="4498157"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Set of chiral ligaments undergoing elastic instabilities at the root of the </a:t>
              </a:r>
              <a:r>
                <a:rPr lang="en-US" sz="800" dirty="0" smtClean="0"/>
                <a:t>wing-box</a:t>
              </a:r>
              <a:endParaRPr lang="en-GB" sz="800" baseline="30000" dirty="0"/>
            </a:p>
          </p:txBody>
        </p:sp>
        <p:sp>
          <p:nvSpPr>
            <p:cNvPr id="10" name="TextBox 9"/>
            <p:cNvSpPr txBox="1"/>
            <p:nvPr/>
          </p:nvSpPr>
          <p:spPr>
            <a:xfrm>
              <a:off x="7408260" y="5536972"/>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Compression load test on a basic triangular chiral </a:t>
              </a:r>
              <a:r>
                <a:rPr lang="en-US" sz="800" dirty="0" smtClean="0"/>
                <a:t>structure</a:t>
              </a:r>
              <a:endParaRPr lang="en-GB" sz="8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Reduction </a:t>
            </a:r>
            <a:r>
              <a:rPr lang="en-US" sz="1400" dirty="0"/>
              <a:t>of the overall shear modulus </a:t>
            </a:r>
            <a:r>
              <a:rPr lang="en-US" sz="1400" dirty="0" smtClean="0"/>
              <a:t>G</a:t>
            </a:r>
            <a:r>
              <a:rPr lang="en-US" sz="1400" baseline="-25000" dirty="0" smtClean="0"/>
              <a:t>2</a:t>
            </a:r>
            <a:r>
              <a:rPr lang="en-US" sz="1400" dirty="0" smtClean="0"/>
              <a:t> for the lattice of chiral structures</a:t>
            </a:r>
          </a:p>
          <a:p>
            <a:pPr marL="285750" indent="-285750">
              <a:buFont typeface="Arial" pitchFamily="34" charset="0"/>
              <a:buChar char="•"/>
            </a:pPr>
            <a:r>
              <a:rPr lang="en-US" sz="1400" dirty="0" smtClean="0"/>
              <a:t>Effectively an </a:t>
            </a:r>
            <a:r>
              <a:rPr lang="en-US" sz="1400" dirty="0"/>
              <a:t>effective shear </a:t>
            </a:r>
            <a:r>
              <a:rPr lang="en-US" sz="1400" dirty="0" smtClean="0"/>
              <a:t>modulus G</a:t>
            </a:r>
            <a:r>
              <a:rPr lang="en-US" sz="1400" baseline="-25000" dirty="0" smtClean="0"/>
              <a:t>2,eff</a:t>
            </a:r>
            <a:r>
              <a:rPr lang="en-US" sz="1400" dirty="0" smtClean="0"/>
              <a:t> is introduced</a:t>
            </a:r>
          </a:p>
          <a:p>
            <a:pPr marL="285750" indent="-285750">
              <a:buFont typeface="Arial" pitchFamily="34" charset="0"/>
              <a:buChar char="•"/>
            </a:pPr>
            <a:r>
              <a:rPr lang="en-US" sz="1400" dirty="0" smtClean="0"/>
              <a:t>G</a:t>
            </a:r>
            <a:r>
              <a:rPr lang="en-US" sz="1400" baseline="-25000" dirty="0" smtClean="0"/>
              <a:t>2,eff</a:t>
            </a:r>
            <a:r>
              <a:rPr lang="en-US" sz="1400" dirty="0" smtClean="0"/>
              <a:t> &lt;G</a:t>
            </a:r>
            <a:r>
              <a:rPr lang="en-US" sz="1400" baseline="-25000" dirty="0" smtClean="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Analytical model</a:t>
            </a:r>
            <a:endParaRPr lang="de-CH" dirty="0"/>
          </a:p>
        </p:txBody>
      </p:sp>
      <p:sp>
        <p:nvSpPr>
          <p:cNvPr id="16" name="TextBox 15"/>
          <p:cNvSpPr txBox="1"/>
          <p:nvPr/>
        </p:nvSpPr>
        <p:spPr>
          <a:xfrm>
            <a:off x="325625" y="1154895"/>
            <a:ext cx="11353757" cy="646331"/>
          </a:xfrm>
          <a:prstGeom prst="rect">
            <a:avLst/>
          </a:prstGeom>
          <a:noFill/>
        </p:spPr>
        <p:txBody>
          <a:bodyPr wrap="square" rtlCol="0">
            <a:spAutoFit/>
          </a:bodyPr>
          <a:lstStyle/>
          <a:p>
            <a:r>
              <a:rPr lang="en-US" dirty="0" smtClean="0"/>
              <a:t>Used </a:t>
            </a:r>
            <a:r>
              <a:rPr lang="en-US" dirty="0"/>
              <a:t>to provide fast insight of the role of each of the design parameters on the final </a:t>
            </a:r>
            <a:r>
              <a:rPr lang="en-US" dirty="0" smtClean="0"/>
              <a:t>mechanical properties </a:t>
            </a:r>
            <a:r>
              <a:rPr lang="en-US" dirty="0"/>
              <a:t>of the beam</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a:t>
            </a:r>
            <a:r>
              <a:rPr lang="en-US" sz="800" dirty="0" smtClean="0"/>
              <a:t>Analytical model of the  closed section bea</a:t>
            </a:r>
            <a:r>
              <a:rPr lang="en-US" sz="800" dirty="0"/>
              <a:t>m</a:t>
            </a:r>
            <a:endParaRPr lang="en-GB" sz="800" baseline="30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224" y="1974274"/>
            <a:ext cx="2745193" cy="103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4498157" cy="246221"/>
          </a:xfrm>
          <a:prstGeom prst="rect">
            <a:avLst/>
          </a:prstGeom>
          <a:noFill/>
        </p:spPr>
        <p:txBody>
          <a:bodyPr wrap="square" rtlCol="0">
            <a:spAutoFit/>
          </a:bodyPr>
          <a:lstStyle/>
          <a:p>
            <a:r>
              <a:rPr lang="en-US" sz="1000" dirty="0" smtClean="0"/>
              <a:t>Bending </a:t>
            </a:r>
            <a:r>
              <a:rPr lang="en-US" sz="1000" dirty="0"/>
              <a:t>deformation </a:t>
            </a:r>
            <a:r>
              <a:rPr lang="en-US" sz="1000" dirty="0" smtClean="0"/>
              <a:t>provided by Bernoulli-Euler equation:</a:t>
            </a:r>
            <a:endParaRPr lang="en-GB" sz="1000" baseline="30000" dirty="0"/>
          </a:p>
        </p:txBody>
      </p:sp>
      <p:sp>
        <p:nvSpPr>
          <p:cNvPr id="19" name="TextBox 18"/>
          <p:cNvSpPr txBox="1"/>
          <p:nvPr/>
        </p:nvSpPr>
        <p:spPr>
          <a:xfrm>
            <a:off x="6081208" y="3192187"/>
            <a:ext cx="4498157" cy="246221"/>
          </a:xfrm>
          <a:prstGeom prst="rect">
            <a:avLst/>
          </a:prstGeom>
          <a:noFill/>
        </p:spPr>
        <p:txBody>
          <a:bodyPr wrap="square" rtlCol="0">
            <a:spAutoFit/>
          </a:bodyPr>
          <a:lstStyle/>
          <a:p>
            <a:r>
              <a:rPr lang="en-US" sz="1000" dirty="0" smtClean="0"/>
              <a:t>Specific twist due to torsion provided by St. </a:t>
            </a:r>
            <a:r>
              <a:rPr lang="en-US" sz="1000" dirty="0" err="1" smtClean="0"/>
              <a:t>Venant</a:t>
            </a:r>
            <a:r>
              <a:rPr lang="en-US" sz="1000" dirty="0" smtClean="0"/>
              <a:t> equation:</a:t>
            </a:r>
            <a:endParaRPr lang="en-GB" sz="1000" baseline="30000"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799" y="3585728"/>
            <a:ext cx="1936756" cy="6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4498157" cy="246221"/>
          </a:xfrm>
          <a:prstGeom prst="rect">
            <a:avLst/>
          </a:prstGeom>
          <a:noFill/>
        </p:spPr>
        <p:txBody>
          <a:bodyPr wrap="square" rtlCol="0">
            <a:spAutoFit/>
          </a:bodyPr>
          <a:lstStyle/>
          <a:p>
            <a:r>
              <a:rPr lang="en-US" sz="1000" dirty="0" smtClean="0"/>
              <a:t>Torsional stiffness:</a:t>
            </a:r>
            <a:endParaRPr lang="en-GB" sz="1000" baseline="300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219" y="4819035"/>
            <a:ext cx="1738217" cy="11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The structure response was obtained executing nonlinear simulations on </a:t>
            </a:r>
            <a:r>
              <a:rPr lang="en-US" dirty="0" err="1" smtClean="0"/>
              <a:t>Abaqus</a:t>
            </a:r>
            <a:r>
              <a:rPr lang="en-US" dirty="0" smtClean="0"/>
              <a:t> CAE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a:t>
            </a:r>
            <a:r>
              <a:rPr lang="en-US" sz="1400" dirty="0" smtClean="0"/>
              <a:t>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 General assembly of the computational model</a:t>
            </a:r>
            <a:endParaRPr lang="en-GB" sz="800" baseline="30000" dirty="0"/>
          </a:p>
        </p:txBody>
      </p:sp>
      <p:sp>
        <p:nvSpPr>
          <p:cNvPr id="22" name="TextBox 21"/>
          <p:cNvSpPr txBox="1"/>
          <p:nvPr/>
        </p:nvSpPr>
        <p:spPr>
          <a:xfrm>
            <a:off x="1215434" y="6080655"/>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a:t>:  Flow chart showing the execution of the parametric study python code</a:t>
            </a:r>
            <a:endParaRPr lang="en-GB" sz="8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Chiral structure description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6524014" y="3439390"/>
            <a:ext cx="4397959" cy="301552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5849348" y="620714"/>
            <a:ext cx="5310872" cy="2940851"/>
          </a:xfrm>
          <a:prstGeom prst="rect">
            <a:avLst/>
          </a:prstGeom>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492" r="8666" b="19489"/>
          <a:stretch/>
        </p:blipFill>
        <p:spPr bwMode="auto">
          <a:xfrm>
            <a:off x="924790" y="2091140"/>
            <a:ext cx="4810991" cy="247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924790" y="4793265"/>
            <a:ext cx="5327941" cy="307777"/>
          </a:xfrm>
          <a:prstGeom prst="rect">
            <a:avLst/>
          </a:prstGeom>
          <a:noFill/>
        </p:spPr>
        <p:txBody>
          <a:bodyPr wrap="square" rtlCol="0">
            <a:spAutoFit/>
          </a:bodyPr>
          <a:lstStyle/>
          <a:p>
            <a:r>
              <a:rPr lang="en-US" sz="1400" dirty="0" smtClean="0"/>
              <a:t>Parameters used in the chiral structure lattice</a:t>
            </a:r>
          </a:p>
        </p:txBody>
      </p:sp>
    </p:spTree>
    <p:extLst>
      <p:ext uri="{BB962C8B-B14F-4D97-AF65-F5344CB8AC3E}">
        <p14:creationId xmlns:p14="http://schemas.microsoft.com/office/powerpoint/2010/main" val="22749703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Wing-box in C-profile and ribs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5" y="1897640"/>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995" y="3972885"/>
            <a:ext cx="38862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668" y="4010125"/>
            <a:ext cx="35623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13125" y="5916946"/>
            <a:ext cx="5327941" cy="307777"/>
          </a:xfrm>
          <a:prstGeom prst="rect">
            <a:avLst/>
          </a:prstGeom>
          <a:noFill/>
        </p:spPr>
        <p:txBody>
          <a:bodyPr wrap="square" rtlCol="0">
            <a:spAutoFit/>
          </a:bodyPr>
          <a:lstStyle/>
          <a:p>
            <a:pPr algn="ctr"/>
            <a:r>
              <a:rPr lang="en-US" sz="1400" dirty="0" smtClean="0"/>
              <a:t>Parameters used in the wing-box in C-profile design</a:t>
            </a:r>
          </a:p>
        </p:txBody>
      </p:sp>
      <p:sp>
        <p:nvSpPr>
          <p:cNvPr id="17" name="TextBox 16"/>
          <p:cNvSpPr txBox="1"/>
          <p:nvPr/>
        </p:nvSpPr>
        <p:spPr>
          <a:xfrm>
            <a:off x="6698873" y="5929880"/>
            <a:ext cx="5327941" cy="307777"/>
          </a:xfrm>
          <a:prstGeom prst="rect">
            <a:avLst/>
          </a:prstGeom>
          <a:noFill/>
        </p:spPr>
        <p:txBody>
          <a:bodyPr wrap="square" rtlCol="0">
            <a:spAutoFit/>
          </a:bodyPr>
          <a:lstStyle/>
          <a:p>
            <a:pPr algn="ctr"/>
            <a:r>
              <a:rPr lang="en-US" sz="1400" dirty="0" smtClean="0"/>
              <a:t>Parameters used in the ribs design</a:t>
            </a:r>
          </a:p>
        </p:txBody>
      </p:sp>
    </p:spTree>
    <p:extLst>
      <p:ext uri="{BB962C8B-B14F-4D97-AF65-F5344CB8AC3E}">
        <p14:creationId xmlns:p14="http://schemas.microsoft.com/office/powerpoint/2010/main" val="1872989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27.08.2017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325625" y="1154895"/>
            <a:ext cx="11353757" cy="369332"/>
          </a:xfrm>
          <a:prstGeom prst="rect">
            <a:avLst/>
          </a:prstGeom>
          <a:noFill/>
        </p:spPr>
        <p:txBody>
          <a:bodyPr wrap="square" rtlCol="0">
            <a:spAutoFit/>
          </a:bodyPr>
          <a:lstStyle/>
          <a:p>
            <a:r>
              <a:rPr lang="en-US" dirty="0" smtClean="0"/>
              <a:t>Chiral lattice nodes rigid modeling</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797038" y="5959335"/>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 Chiral nodes on the manufactured demonstrator</a:t>
            </a:r>
            <a:endParaRPr lang="en-GB" sz="800" baseline="30000" dirty="0"/>
          </a:p>
        </p:txBody>
      </p:sp>
      <p:sp>
        <p:nvSpPr>
          <p:cNvPr id="19" name="TextBox 18"/>
          <p:cNvSpPr txBox="1"/>
          <p:nvPr/>
        </p:nvSpPr>
        <p:spPr>
          <a:xfrm>
            <a:off x="959160" y="5400149"/>
            <a:ext cx="4498157" cy="215444"/>
          </a:xfrm>
          <a:prstGeom prst="rect">
            <a:avLst/>
          </a:prstGeom>
          <a:noFill/>
        </p:spPr>
        <p:txBody>
          <a:bodyPr wrap="square" rtlCol="0">
            <a:spAutoFit/>
          </a:bodyPr>
          <a:lstStyle/>
          <a:p>
            <a:pPr algn="ctr"/>
            <a:r>
              <a:rPr lang="en-US" sz="800" b="1" dirty="0" smtClean="0"/>
              <a:t>Fig </a:t>
            </a:r>
            <a:r>
              <a:rPr lang="en-US" sz="800" b="1" dirty="0" smtClean="0"/>
              <a:t>X</a:t>
            </a:r>
            <a:r>
              <a:rPr lang="en-US" sz="800" dirty="0" smtClean="0"/>
              <a:t>: </a:t>
            </a:r>
            <a:r>
              <a:rPr lang="en-US" sz="800" dirty="0" err="1" smtClean="0"/>
              <a:t>Tyre</a:t>
            </a:r>
            <a:r>
              <a:rPr lang="en-US" sz="800" dirty="0" smtClean="0"/>
              <a:t> embedded into the lattice chiral node</a:t>
            </a:r>
            <a:endParaRPr lang="en-GB" sz="800" baseline="30000" dirty="0"/>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GB" sz="1400" dirty="0" smtClean="0"/>
              <a:t>Lattice nodes are only constraint in rotation around its one axis by the lattice ligaments</a:t>
            </a:r>
          </a:p>
          <a:p>
            <a:pPr marL="285750" indent="-285750">
              <a:buFont typeface="Arial" pitchFamily="34" charset="0"/>
              <a:buChar char="•"/>
            </a:pPr>
            <a:r>
              <a:rPr lang="en-GB" sz="1400" dirty="0" smtClean="0"/>
              <a:t>In the modelling, they are assumed to behave like rigid bodies</a:t>
            </a:r>
            <a:endParaRPr lang="en-GB" sz="1400" dirty="0"/>
          </a:p>
        </p:txBody>
      </p:sp>
    </p:spTree>
    <p:extLst>
      <p:ext uri="{BB962C8B-B14F-4D97-AF65-F5344CB8AC3E}">
        <p14:creationId xmlns:p14="http://schemas.microsoft.com/office/powerpoint/2010/main" val="13550456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1073</TotalTime>
  <Words>786</Words>
  <Application>Microsoft Office PowerPoint</Application>
  <PresentationFormat>Custom</PresentationFormat>
  <Paragraphs>130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CMASLab_presentation_16to9</vt:lpstr>
      <vt:lpstr>Master Thesis Project: Bending-Twist Shape Adaptation of Wings by Compliant Chiral Spar Design</vt:lpstr>
      <vt:lpstr>Motivation</vt:lpstr>
      <vt:lpstr>Different approaches</vt:lpstr>
      <vt:lpstr>Working principle for the proposed technology</vt:lpstr>
      <vt:lpstr>Analytical model</vt:lpstr>
      <vt:lpstr>Computational model</vt:lpstr>
      <vt:lpstr>Computational model</vt:lpstr>
      <vt:lpstr>Computational model</vt:lpstr>
      <vt:lpstr>Computational model</vt:lpstr>
      <vt:lpstr>Computational model</vt:lpstr>
      <vt:lpstr>Computational model</vt:lpstr>
      <vt:lpstr>Model analysis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51</cp:revision>
  <cp:lastPrinted>2017-05-10T14:00:41Z</cp:lastPrinted>
  <dcterms:created xsi:type="dcterms:W3CDTF">2017-05-08T14:46:56Z</dcterms:created>
  <dcterms:modified xsi:type="dcterms:W3CDTF">2017-08-27T19:18:54Z</dcterms:modified>
</cp:coreProperties>
</file>